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66" r:id="rId2"/>
  </p:sldMasterIdLst>
  <p:handoutMasterIdLst>
    <p:handoutMasterId r:id="rId25"/>
  </p:handoutMasterIdLst>
  <p:sldIdLst>
    <p:sldId id="279" r:id="rId3"/>
    <p:sldId id="258" r:id="rId4"/>
    <p:sldId id="268" r:id="rId5"/>
    <p:sldId id="294" r:id="rId6"/>
    <p:sldId id="295" r:id="rId7"/>
    <p:sldId id="259" r:id="rId8"/>
    <p:sldId id="270" r:id="rId9"/>
    <p:sldId id="272" r:id="rId10"/>
    <p:sldId id="273" r:id="rId11"/>
    <p:sldId id="274" r:id="rId12"/>
    <p:sldId id="275" r:id="rId13"/>
    <p:sldId id="277" r:id="rId14"/>
    <p:sldId id="284" r:id="rId15"/>
    <p:sldId id="285" r:id="rId16"/>
    <p:sldId id="290" r:id="rId17"/>
    <p:sldId id="286" r:id="rId18"/>
    <p:sldId id="287" r:id="rId19"/>
    <p:sldId id="288" r:id="rId20"/>
    <p:sldId id="289" r:id="rId21"/>
    <p:sldId id="291" r:id="rId22"/>
    <p:sldId id="292" r:id="rId23"/>
    <p:sldId id="296" r:id="rId24"/>
  </p:sldIdLst>
  <p:sldSz cx="12192000" cy="6858000"/>
  <p:notesSz cx="6807200" cy="9906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BE47"/>
    <a:srgbClr val="609E54"/>
    <a:srgbClr val="0A6C6B"/>
    <a:srgbClr val="89BE47"/>
    <a:srgbClr val="0045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90" autoAdjust="0"/>
    <p:restoredTop sz="94660"/>
  </p:normalViewPr>
  <p:slideViewPr>
    <p:cSldViewPr showGuides="1">
      <p:cViewPr varScale="1">
        <p:scale>
          <a:sx n="86" d="100"/>
          <a:sy n="86" d="100"/>
        </p:scale>
        <p:origin x="222" y="7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10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58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5082" y="0"/>
            <a:ext cx="2950529" cy="4958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FB972-4461-42D2-89BD-F02CC6B38453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10145"/>
            <a:ext cx="2950529" cy="4958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5082" y="9410145"/>
            <a:ext cx="2950529" cy="4958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E4205-39E9-42CC-B609-B0FB35CDD6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03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0E948FC-E9A2-0311-EE91-1EC5607A6F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94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48B8E84-A9E3-62D4-1EF6-E3A21AE73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D2C3A1E-0CFD-C4AB-5A85-9537A4934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8941351-9C16-76F3-A7E3-C0C4F467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10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921B1-DE37-E482-8C4D-F8434548E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9C8D34-6928-45F2-D067-F52C93568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349B190-D799-A675-8CEB-4DA0B0FBA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132C3D-5125-1182-972B-43D1DE7B3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B2D2B7-5575-7FFB-A90E-0286AE652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676388-89D3-E408-0E85-4669FC4BD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776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70474-0559-EE0A-12C8-73967D0E4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D8101C3-B9A4-F35A-58FD-A303B6A284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80101A-20FB-F843-BDF7-E19664244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6001614-D4EE-6894-772E-3E8D3600C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C17AD53-18BD-A107-D3F8-17F9DFA43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6950889-10A7-23B0-3C49-7CE535A0D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531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9A1EE4-AFC5-4C43-F29E-26610391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68FCE0F-4ABB-1C4A-289F-BD5744ADB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CB5F5F-136D-9746-E873-25083BB7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363547-8607-94D1-2AE9-7ACDE6F75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141F30-0A69-1422-EE20-E3FAC6EE4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791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FC93F0-1A20-6A18-984D-ACB383730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78AAC0D-E3EF-9C88-EFEF-A25371806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A08EBEA-F75D-797F-867A-7862B2DFA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3B9815-7968-F419-1C1A-AA99F3717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B8280D-F29F-F936-4DB4-CA695D259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71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9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755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D65AD-659B-8B92-E7AE-DB51AFB4C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413565-1721-E3DC-9243-9A690E38F7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E5EF54-A2A7-0E5B-A603-451B43349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AF8A7F-095F-F657-25C2-EA30AF3E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39C6ED-F950-0495-586A-9C954840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86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C8DF0-DDFB-356F-4106-63068E0B5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715C0E-C81E-39E5-E68A-C84F1B31B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AF0A9B-A660-7F25-5CF6-89957797A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B2CBB8-ED6E-9BF5-713D-1F989BDDF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524A4F-AD49-A443-D5D3-B6F30C9F4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806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ED8922-D10D-B567-A0AC-62AF784F3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F96D41-B2CC-0E9D-E79F-9C2273F2A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3BA051-8136-ED84-73A5-D244E37CA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1706C8-E574-1DED-7B1B-093E22BB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F6BB5F-A312-8617-CE33-ACE71E93A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885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F87C2F-8A44-292E-C564-AE00D8EB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576504-B141-CEBD-8FE2-A3E323A26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985D743-0A05-519E-AA7D-119E50A33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107FDA6-527B-351F-3BB9-C84F83E3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626A57F-9275-EBDC-346A-A005E6D3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BF8FCA-8F1D-D040-8DF3-51310E7FB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5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7C67B4-1F27-30EB-0EF4-4A075F0FF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8ECFD45-B041-E2FB-E54D-ABF00154B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B843DA-00F2-B50E-C769-EAB2F5644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FBF5205-E5F8-3A6E-7BDC-B733F74A6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35416ED-6E62-6A71-2B88-18B98796F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A1320BC-C92E-C05D-EFC5-51A4CB0B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13674CC-CAB7-6105-EE6B-244A3CC73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7A5140-332B-AC81-CECD-9CCC71066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94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ED4DF5-0650-239C-D654-2E339204A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433DBC2-567A-4C92-3711-2141E753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4055A61-4884-3EB7-76C5-983CA625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49116FF-1DD9-BC0F-916F-6008EE72C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43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884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2" r:id="rId2"/>
    <p:sldLayoutId id="214748366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864C774-E5EA-E8FC-8C97-176935C98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5D7F40-791A-6648-D218-0972F077E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F059D4-C19A-3336-DA10-DE0424619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58C8C7-A946-473B-93AA-F5F184D66F32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F2123C-A613-FC8D-795F-189F627F81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F9DAD4-8B76-757D-5902-8AF98116C7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33829C-6047-475E-89EF-4C89C63CA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94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" name="Imagem 9" descr="Interface gráfica do usuário, Aplicativo&#10;&#10;O conteúdo gerado por IA pode estar incorreto.">
            <a:extLst>
              <a:ext uri="{FF2B5EF4-FFF2-40B4-BE49-F238E27FC236}">
                <a16:creationId xmlns:a16="http://schemas.microsoft.com/office/drawing/2014/main" id="{EA826CAD-D91E-F809-6449-5C46A292E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441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271464" y="980728"/>
            <a:ext cx="8455907" cy="3365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b="1" i="1" dirty="0">
                <a:solidFill>
                  <a:prstClr val="black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Dicas para conteúdo do Case: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i="1" dirty="0">
              <a:solidFill>
                <a:prstClr val="black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Comente como avaliaram os resultados?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Dê exemplos do antes e depois da implantação do projeto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Use imagens, fotos, gráficos, tabelas, documentos comprobatórios e outros elementos que a empresa julgar necessário.</a:t>
            </a:r>
            <a:endParaRPr lang="pt-BR" sz="1600" dirty="0">
              <a:solidFill>
                <a:prstClr val="black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29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55440" y="908720"/>
            <a:ext cx="8743939" cy="378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b="1" i="1" dirty="0">
                <a:solidFill>
                  <a:prstClr val="black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Dicas para conteúdo do Case: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i="1" dirty="0">
              <a:solidFill>
                <a:prstClr val="black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Apresente aqui os resultados (financeiros, institucionais, de desempenho, de economia de recursos)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Enriqueça o projeto com fotos e imagens para que possamos “ver”. Use imagens, fotos, gráficos, tabelas, documentos comprobatórios. Mostre o projeto para outras pessoas comentarem se entenderam sua apresentação. </a:t>
            </a:r>
          </a:p>
        </p:txBody>
      </p:sp>
    </p:spTree>
    <p:extLst>
      <p:ext uri="{BB962C8B-B14F-4D97-AF65-F5344CB8AC3E}">
        <p14:creationId xmlns:p14="http://schemas.microsoft.com/office/powerpoint/2010/main" val="241592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767408" y="1052736"/>
            <a:ext cx="8743939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800" b="1" i="1" dirty="0">
                <a:solidFill>
                  <a:prstClr val="black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Título – Arial 28 (negrito – itálico)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67408" y="1988840"/>
            <a:ext cx="1080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Corpo do texto – Arial 20 ou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Calibri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20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7494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27448" y="746214"/>
            <a:ext cx="8784976" cy="5365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Tabela de indicadores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endParaRPr lang="pt-BR" sz="2000" b="1" i="1" kern="0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i="1" dirty="0">
                <a:ea typeface="Calibri" panose="020F0502020204030204" pitchFamily="34" charset="0"/>
                <a:cs typeface="Arial" panose="020B0604020202020204" pitchFamily="34" charset="0"/>
              </a:rPr>
              <a:t>A tabela de indicadores visa padronizar a apresentação de resultados dos projetos inscritos, permitindo uma avaliação mais justa e assertiva por parte da comissão julgadora.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Preencha os quadros </a:t>
            </a:r>
            <a:r>
              <a:rPr lang="pt-B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da tabela com os indicadores mais relevantes para o seu projeto.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Priorize indicadores </a:t>
            </a:r>
            <a:r>
              <a:rPr lang="pt-B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que demonstrem o impacto real do projeto.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Utilize dados concretos e mensuráveis</a:t>
            </a:r>
            <a:r>
              <a:rPr lang="pt-B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Período de Referência: </a:t>
            </a:r>
            <a:r>
              <a:rPr lang="pt-B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Os indicadores devem contemplar um período de 12 meses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Entre 6 a 12 meses: </a:t>
            </a:r>
            <a:r>
              <a:rPr lang="pt-B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Faça estimativas ou cálculos para adequar os dados ao período solicitado.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Superior a 12 meses: </a:t>
            </a:r>
            <a:r>
              <a:rPr lang="pt-B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Apresente os dados dos últimos 12 meses e inclua uma nota explicativa com a projeção anualizada.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Exceções: </a:t>
            </a:r>
            <a:r>
              <a:rPr lang="pt-BR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Caso não seja possível apresentar dados para um período de 12 meses, explique a situação na nota explicativa.</a:t>
            </a:r>
          </a:p>
        </p:txBody>
      </p:sp>
    </p:spTree>
    <p:extLst>
      <p:ext uri="{BB962C8B-B14F-4D97-AF65-F5344CB8AC3E}">
        <p14:creationId xmlns:p14="http://schemas.microsoft.com/office/powerpoint/2010/main" val="38383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369691"/>
              </p:ext>
            </p:extLst>
          </p:nvPr>
        </p:nvGraphicFramePr>
        <p:xfrm>
          <a:off x="824608" y="2780928"/>
          <a:ext cx="10009112" cy="2518246"/>
        </p:xfrm>
        <a:graphic>
          <a:graphicData uri="http://schemas.openxmlformats.org/drawingml/2006/table">
            <a:tbl>
              <a:tblPr/>
              <a:tblGrid>
                <a:gridCol w="334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3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399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PARÂMETROS DE AVALIAÇÃO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 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Reais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KW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M³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Litros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Unidades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Toneladas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Horas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6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Economia de Energia e Água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6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Economia de energia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560.000,00 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6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Produção de energia KW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984KW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6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Economia de consumo de m³ de água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5.000m³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6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839416" y="980728"/>
            <a:ext cx="9865096" cy="1657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Indique os valores relacionados ao projeto de sua empresa nas colunas com a descrição dos indicadores apurados. </a:t>
            </a: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Exemplo: </a:t>
            </a:r>
            <a:b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000" b="1" i="1" kern="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Economia de energia R$ 560.000,00/ Economia de consumo de H20</a:t>
            </a:r>
          </a:p>
        </p:txBody>
      </p:sp>
    </p:spTree>
    <p:extLst>
      <p:ext uri="{BB962C8B-B14F-4D97-AF65-F5344CB8AC3E}">
        <p14:creationId xmlns:p14="http://schemas.microsoft.com/office/powerpoint/2010/main" val="1656090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824229"/>
              </p:ext>
            </p:extLst>
          </p:nvPr>
        </p:nvGraphicFramePr>
        <p:xfrm>
          <a:off x="999194" y="3068960"/>
          <a:ext cx="10009112" cy="2376263"/>
        </p:xfrm>
        <a:graphic>
          <a:graphicData uri="http://schemas.openxmlformats.org/drawingml/2006/table">
            <a:tbl>
              <a:tblPr/>
              <a:tblGrid>
                <a:gridCol w="334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39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PARÂMETROS DE AVALIAÇÃO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 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Reais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KW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M³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Litros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Unidades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Toneladas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Horas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47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Redução nas Emissões de CO²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47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Redução consumo combustível 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380.000l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47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Árvores plantadas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700un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47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Redução Emissão TON Co²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875 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47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999194" y="908720"/>
            <a:ext cx="9865096" cy="2011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Indique os valores relacionados ao projeto de sua empresa nas colunas com a descrição dos indicadores apurados. </a:t>
            </a: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Exemplo: </a:t>
            </a:r>
            <a:b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000" b="1" i="1" kern="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Economia de combustível XXXXX litros/ Arvores plantadas XXXX unidades/ redução de XXX toneladas de CO2</a:t>
            </a:r>
          </a:p>
        </p:txBody>
      </p:sp>
    </p:spTree>
    <p:extLst>
      <p:ext uri="{BB962C8B-B14F-4D97-AF65-F5344CB8AC3E}">
        <p14:creationId xmlns:p14="http://schemas.microsoft.com/office/powerpoint/2010/main" val="21501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315939"/>
              </p:ext>
            </p:extLst>
          </p:nvPr>
        </p:nvGraphicFramePr>
        <p:xfrm>
          <a:off x="731404" y="2924944"/>
          <a:ext cx="10729192" cy="3034493"/>
        </p:xfrm>
        <a:graphic>
          <a:graphicData uri="http://schemas.openxmlformats.org/drawingml/2006/table">
            <a:tbl>
              <a:tblPr/>
              <a:tblGrid>
                <a:gridCol w="3585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9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39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74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74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24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PARÂMETROS DE AVALIAÇÃO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Reais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KW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M³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Litros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Unidades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Toneladas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Horas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4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Reciclagem/ Descarte Correto Resíduos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8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Papel/ Papelão 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ton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/ano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4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Pneu e Recapagem 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ton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/ano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4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Bateria/ Eletroeletrônico/ Chumbo 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XX um/ano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4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Madeira/ Pallets 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4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Óleo de cozinha 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 litros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4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Óleo lubrificante 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 litros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4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Plástico 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4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Lâmpada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Retângulo 11"/>
          <p:cNvSpPr/>
          <p:nvPr/>
        </p:nvSpPr>
        <p:spPr>
          <a:xfrm>
            <a:off x="731404" y="1062895"/>
            <a:ext cx="10729192" cy="1657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Indique os valores relacionados ao projeto de sua empresa nas colunas com a descrição dos indicadores apurados. </a:t>
            </a: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Exemplo: </a:t>
            </a:r>
            <a:b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000" b="1" i="1" kern="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Reciclagem de papelão XXX toneladas / pneu e recapagem XXX toneladas/ ano</a:t>
            </a:r>
          </a:p>
        </p:txBody>
      </p:sp>
    </p:spTree>
    <p:extLst>
      <p:ext uri="{BB962C8B-B14F-4D97-AF65-F5344CB8AC3E}">
        <p14:creationId xmlns:p14="http://schemas.microsoft.com/office/powerpoint/2010/main" val="3908744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216885"/>
              </p:ext>
            </p:extLst>
          </p:nvPr>
        </p:nvGraphicFramePr>
        <p:xfrm>
          <a:off x="695400" y="2852936"/>
          <a:ext cx="10441158" cy="3168356"/>
        </p:xfrm>
        <a:graphic>
          <a:graphicData uri="http://schemas.openxmlformats.org/drawingml/2006/table">
            <a:tbl>
              <a:tblPr/>
              <a:tblGrid>
                <a:gridCol w="3489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89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89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89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121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PARÂMETROS DE AVALIAÇÃO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 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Reais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KW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M³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Litros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Unidades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Toneladas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Horas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Aumento de Produtividade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Ganho Médio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XXXX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Aumento do Tempo Operacional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Otimização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XXX*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Redução de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Turnover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Retenção de Talentos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XXXX%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Capacitação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Horas de Treinamento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 horas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Redução de Acidentes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Evolução de Acidentes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Retângulo 8"/>
          <p:cNvSpPr/>
          <p:nvPr/>
        </p:nvSpPr>
        <p:spPr>
          <a:xfrm>
            <a:off x="695400" y="836712"/>
            <a:ext cx="10441158" cy="1657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Indique os valores relacionados ao projeto de sua empresa nas colunas com a descrição dos indicadores apurados. </a:t>
            </a: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Exemplo: </a:t>
            </a:r>
            <a:r>
              <a:rPr lang="pt-BR" sz="2000" b="1" i="1" kern="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Aumento de produtividade XX % ao ano/ Retenção de talentos XXX % ao ano / Acidentes – 40% / Investimento em treinamento XX horas/ ano</a:t>
            </a:r>
          </a:p>
        </p:txBody>
      </p:sp>
    </p:spTree>
    <p:extLst>
      <p:ext uri="{BB962C8B-B14F-4D97-AF65-F5344CB8AC3E}">
        <p14:creationId xmlns:p14="http://schemas.microsoft.com/office/powerpoint/2010/main" val="269636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340521"/>
              </p:ext>
            </p:extLst>
          </p:nvPr>
        </p:nvGraphicFramePr>
        <p:xfrm>
          <a:off x="960822" y="3429000"/>
          <a:ext cx="10270356" cy="2427728"/>
        </p:xfrm>
        <a:graphic>
          <a:graphicData uri="http://schemas.openxmlformats.org/drawingml/2006/table">
            <a:tbl>
              <a:tblPr/>
              <a:tblGrid>
                <a:gridCol w="3432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4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40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809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PARÂMETROS DE AVALIAÇÃO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 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Reais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KW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M³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Litros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Unidades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Toneladas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Horas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2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Doações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2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Alimentos/ Cestas básicas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XXX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ton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31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Higiene e Álcool 70% em unidades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XXX unidades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2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Brinquedos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</a:t>
                      </a:r>
                      <a:r>
                        <a:rPr lang="pt-BR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unidades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2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Roupas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 </a:t>
                      </a:r>
                      <a:r>
                        <a:rPr lang="pt-B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ton</a:t>
                      </a: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2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911424" y="1196752"/>
            <a:ext cx="10319754" cy="2011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Indique os valores relacionados ao projeto de sua empresa nas colunas com a descrição dos indicadores apurados. </a:t>
            </a: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Exemplo: </a:t>
            </a:r>
            <a:b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000" b="1" i="1" kern="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Alimentos e cestas básicas doadas XXX toneladas/ Doação de álcool em gel e produtos de higiene XXX unidades/ XXX brinquedos e roupas doados</a:t>
            </a:r>
          </a:p>
        </p:txBody>
      </p:sp>
    </p:spTree>
    <p:extLst>
      <p:ext uri="{BB962C8B-B14F-4D97-AF65-F5344CB8AC3E}">
        <p14:creationId xmlns:p14="http://schemas.microsoft.com/office/powerpoint/2010/main" val="1409428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763930"/>
              </p:ext>
            </p:extLst>
          </p:nvPr>
        </p:nvGraphicFramePr>
        <p:xfrm>
          <a:off x="1055440" y="3163421"/>
          <a:ext cx="10009112" cy="2209795"/>
        </p:xfrm>
        <a:graphic>
          <a:graphicData uri="http://schemas.openxmlformats.org/drawingml/2006/table">
            <a:tbl>
              <a:tblPr/>
              <a:tblGrid>
                <a:gridCol w="334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2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31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37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PARÂMETROS DE AVALIAÇÃO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 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Reais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KW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M³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Litros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Unidades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Toneladas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Horas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Pessoas Impactadas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Nº pessoas impactadas/ Projeto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XXX reais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XXX pessoas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Entidades beneficiadas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1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tângulo 8"/>
          <p:cNvSpPr/>
          <p:nvPr/>
        </p:nvSpPr>
        <p:spPr>
          <a:xfrm>
            <a:off x="1076850" y="1363221"/>
            <a:ext cx="10009112" cy="1657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Indique os valores relacionados ao projeto de sua empresa nas colunas com a descrição dos indicadores apurados. </a:t>
            </a: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Exemplo: </a:t>
            </a:r>
            <a:b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000" b="1" i="1" kern="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Número de pessoas impactadas pelo projeto XXX / entidades beneficiadas XXXX</a:t>
            </a:r>
          </a:p>
        </p:txBody>
      </p:sp>
    </p:spTree>
    <p:extLst>
      <p:ext uri="{BB962C8B-B14F-4D97-AF65-F5344CB8AC3E}">
        <p14:creationId xmlns:p14="http://schemas.microsoft.com/office/powerpoint/2010/main" val="311069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67408" y="1196752"/>
            <a:ext cx="1087320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cs typeface="Arial" panose="020B0604020202020204" pitchFamily="34" charset="0"/>
              </a:rPr>
              <a:t>Bem-vindo ao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11º Prêmio de Sustentabilidade!</a:t>
            </a:r>
          </a:p>
          <a:p>
            <a:pPr>
              <a:spcBef>
                <a:spcPts val="600"/>
              </a:spcBef>
            </a:pPr>
            <a:b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i="1" dirty="0">
                <a:cs typeface="Arial" panose="020B0604020202020204" pitchFamily="34" charset="0"/>
              </a:rPr>
              <a:t>Este modelo padrão de PowerPoint tem como objetivo facilitar o envio de projetos para concorrer ao prêmio, garantindo que todas as informações relevantes sejam apresentadas de forma clara, concisa e visualmente atraente.</a:t>
            </a:r>
            <a:endParaRPr lang="pt-BR" sz="1200" i="1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pt-BR" sz="2000" b="1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Leia o regulamento: </a:t>
            </a: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É fundamental que você leia atentamente o regulamento do prêmio para entender os requisitos e critérios de avaliação;</a:t>
            </a:r>
            <a:endParaRPr lang="pt-BR" sz="1200" i="1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pt-BR" sz="2000" b="1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Critérios de avaliação: </a:t>
            </a: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Leia atentamente os critérios de avaliação e certifique-se de que sua proposta atenda a todos eles.</a:t>
            </a:r>
            <a:endParaRPr lang="pt-BR" sz="1400" b="1" i="1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pt-BR" sz="2000" b="1" i="1" dirty="0">
                <a:cs typeface="Arial" panose="020B0604020202020204" pitchFamily="34" charset="0"/>
              </a:rPr>
              <a:t>Preencha o modelo: </a:t>
            </a:r>
            <a:r>
              <a:rPr lang="pt-BR" sz="2000" i="1" dirty="0">
                <a:cs typeface="Arial" panose="020B0604020202020204" pitchFamily="34" charset="0"/>
              </a:rPr>
              <a:t>Utilize o modelo como guia para organizar e apresentar as informações sobre seu projeto. Certifique-se de incluir todas as informações solicitadas no regulamento.</a:t>
            </a:r>
          </a:p>
          <a:p>
            <a:pPr>
              <a:spcBef>
                <a:spcPts val="600"/>
              </a:spcBef>
            </a:pPr>
            <a:r>
              <a:rPr lang="pt-BR" sz="2000" b="1" i="1" dirty="0">
                <a:cs typeface="Arial" panose="020B0604020202020204" pitchFamily="34" charset="0"/>
              </a:rPr>
              <a:t>Lembre-se da tabela de indicadores: preencha obrigatoriamente </a:t>
            </a:r>
            <a:r>
              <a:rPr lang="pt-BR" sz="2000" i="1" dirty="0">
                <a:cs typeface="Arial" panose="020B0604020202020204" pitchFamily="34" charset="0"/>
              </a:rPr>
              <a:t>a tabela com as informações referentes ao seu projeto. </a:t>
            </a:r>
          </a:p>
          <a:p>
            <a:pPr>
              <a:spcBef>
                <a:spcPts val="600"/>
              </a:spcBef>
            </a:pPr>
            <a:r>
              <a:rPr lang="pt-BR" sz="2000" b="1" i="1" dirty="0">
                <a:cs typeface="Arial" panose="020B0604020202020204" pitchFamily="34" charset="0"/>
              </a:rPr>
              <a:t>Revise cuidadosamente: </a:t>
            </a:r>
            <a:r>
              <a:rPr lang="pt-BR" sz="2000" i="1" dirty="0">
                <a:cs typeface="Arial" panose="020B0604020202020204" pitchFamily="34" charset="0"/>
              </a:rPr>
              <a:t>Antes de enviar seu projeto, revise cuidadosamente o conteúdo para garantir que não haja erros gramaticais ou ortográficos e que todas as informações estejam corretas e completas</a:t>
            </a:r>
            <a:endParaRPr lang="pt-BR" i="1" dirty="0">
              <a:solidFill>
                <a:prstClr val="black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F2283BE-FB0C-ECFD-6F68-CBE4C1FE1C87}"/>
              </a:ext>
            </a:extLst>
          </p:cNvPr>
          <p:cNvSpPr txBox="1"/>
          <p:nvPr/>
        </p:nvSpPr>
        <p:spPr>
          <a:xfrm>
            <a:off x="4158721" y="260648"/>
            <a:ext cx="3874558" cy="733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4165" b="1" i="1" dirty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Edição 2025</a:t>
            </a:r>
          </a:p>
        </p:txBody>
      </p:sp>
    </p:spTree>
    <p:extLst>
      <p:ext uri="{BB962C8B-B14F-4D97-AF65-F5344CB8AC3E}">
        <p14:creationId xmlns:p14="http://schemas.microsoft.com/office/powerpoint/2010/main" val="58680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493254"/>
              </p:ext>
            </p:extLst>
          </p:nvPr>
        </p:nvGraphicFramePr>
        <p:xfrm>
          <a:off x="911423" y="3153444"/>
          <a:ext cx="10009112" cy="2067913"/>
        </p:xfrm>
        <a:graphic>
          <a:graphicData uri="http://schemas.openxmlformats.org/drawingml/2006/table">
            <a:tbl>
              <a:tblPr/>
              <a:tblGrid>
                <a:gridCol w="334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30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176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PARÂMETROS DE AVALIAÇÃO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 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Reais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KW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M³      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Litros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Unidades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Toneladas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Horas         por Ano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09E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Saving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Redução de Custos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XXXXX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Investimento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XXXX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142875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tângulo 8"/>
          <p:cNvSpPr/>
          <p:nvPr/>
        </p:nvSpPr>
        <p:spPr>
          <a:xfrm>
            <a:off x="893863" y="980728"/>
            <a:ext cx="10019789" cy="2011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Indique os valores relacionados ao projeto de sua empresa nas colunas com a descrição dos indicadores apurados. </a:t>
            </a: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400"/>
              </a:spcAft>
            </a:pPr>
            <a: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Exemplo: </a:t>
            </a:r>
            <a:br>
              <a:rPr lang="pt-BR" sz="2000" b="1" i="1" kern="0" dirty="0">
                <a:solidFill>
                  <a:srgbClr val="609E5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000" b="1" i="1" kern="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Este projeto apresentou uma redução de XXXXXX reais em custos/  O Investimento no Projeto foi de XXX reais</a:t>
            </a:r>
          </a:p>
        </p:txBody>
      </p:sp>
    </p:spTree>
    <p:extLst>
      <p:ext uri="{BB962C8B-B14F-4D97-AF65-F5344CB8AC3E}">
        <p14:creationId xmlns:p14="http://schemas.microsoft.com/office/powerpoint/2010/main" val="1168215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11424" y="620688"/>
            <a:ext cx="1051316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Fechando com Chave de Ouro</a:t>
            </a:r>
          </a:p>
          <a:p>
            <a:endParaRPr lang="pt-BR" sz="2000" dirty="0">
              <a:cs typeface="Arial" panose="020B0604020202020204" pitchFamily="34" charset="0"/>
            </a:endParaRPr>
          </a:p>
          <a:p>
            <a:r>
              <a:rPr lang="pt-BR" sz="2000" dirty="0">
                <a:cs typeface="Arial" panose="020B0604020202020204" pitchFamily="34" charset="0"/>
              </a:rPr>
              <a:t>Ao concluir a apresentação do seu projeto, lembre-se de destacar os indicadores e informações que comprovam sua sustentabilidade e potencial de longo prazo. </a:t>
            </a:r>
          </a:p>
          <a:p>
            <a:r>
              <a:rPr lang="pt-BR" sz="2000" dirty="0">
                <a:cs typeface="Arial" panose="020B0604020202020204" pitchFamily="34" charset="0"/>
              </a:rPr>
              <a:t>Isso demonstra sua visão estratégica para o futuro. </a:t>
            </a:r>
          </a:p>
          <a:p>
            <a:endParaRPr lang="pt-BR" sz="2000" dirty="0">
              <a:cs typeface="Arial" panose="020B0604020202020204" pitchFamily="34" charset="0"/>
            </a:endParaRPr>
          </a:p>
          <a:p>
            <a:r>
              <a:rPr lang="pt-BR" sz="2000" b="1" dirty="0">
                <a:cs typeface="Arial" panose="020B0604020202020204" pitchFamily="34" charset="0"/>
              </a:rPr>
              <a:t>Enfatize: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cs typeface="Arial" panose="020B0604020202020204" pitchFamily="34" charset="0"/>
              </a:rPr>
              <a:t>Plano de Ação para o Futuro;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cs typeface="Arial" panose="020B0604020202020204" pitchFamily="34" charset="0"/>
              </a:rPr>
              <a:t>Potencial de Escalabilidade;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cs typeface="Arial" panose="020B0604020202020204" pitchFamily="34" charset="0"/>
              </a:rPr>
              <a:t>Engajamento das Partes Interessadas;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cs typeface="Arial" panose="020B0604020202020204" pitchFamily="34" charset="0"/>
              </a:rPr>
              <a:t>Sustentabilidade Financeira.</a:t>
            </a:r>
          </a:p>
          <a:p>
            <a:endParaRPr lang="pt-BR" sz="2000" dirty="0">
              <a:cs typeface="Arial" panose="020B0604020202020204" pitchFamily="34" charset="0"/>
            </a:endParaRPr>
          </a:p>
          <a:p>
            <a:r>
              <a:rPr lang="pt-BR" sz="2000" dirty="0">
                <a:cs typeface="Arial" panose="020B0604020202020204" pitchFamily="34" charset="0"/>
              </a:rPr>
              <a:t>Ao mostrar o compromisso com a sustentabilidade, você transmite confiança à comissão julgadora e aumenta as chances de conquistar o prêmio, além de garantir um impacto positivo e duradouro para o mundo.</a:t>
            </a:r>
          </a:p>
          <a:p>
            <a:endParaRPr lang="pt-BR" sz="2000" dirty="0">
              <a:cs typeface="Arial" panose="020B0604020202020204" pitchFamily="34" charset="0"/>
            </a:endParaRPr>
          </a:p>
          <a:p>
            <a:r>
              <a:rPr lang="pt-BR" sz="2000" b="1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Desejamos a você um ótimo resultado!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1400" i="1" dirty="0">
              <a:solidFill>
                <a:prstClr val="black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121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C40DC5AC-F675-1D4E-94E4-D395EE3E5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D4277ADE-AE23-CE73-990F-5AAB24ABB5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FE287AF-9F0A-65BE-6F18-978DEEEDB28E}"/>
              </a:ext>
            </a:extLst>
          </p:cNvPr>
          <p:cNvSpPr txBox="1"/>
          <p:nvPr/>
        </p:nvSpPr>
        <p:spPr>
          <a:xfrm>
            <a:off x="119336" y="692696"/>
            <a:ext cx="424847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solidFill>
                  <a:srgbClr val="92D050"/>
                </a:solidFill>
              </a:rPr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259312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3392" y="1098077"/>
            <a:ext cx="1083669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4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Dicas importantes:</a:t>
            </a:r>
          </a:p>
          <a:p>
            <a:pPr algn="l"/>
            <a:endParaRPr lang="pt-BR" sz="1400" b="0" i="0" dirty="0">
              <a:solidFill>
                <a:srgbClr val="1F1F1F"/>
              </a:solidFill>
              <a:effectLst/>
              <a:highlight>
                <a:srgbClr val="FFFFFF"/>
              </a:highlight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 Seja claro e conciso:</a:t>
            </a:r>
            <a:r>
              <a:rPr lang="pt-BR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pt-BR" sz="2000" b="0" i="1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Apresente as informações de forma clara e concisa, evitando textos longos e parágrafos desnecessários. Utilize linguagem direta e objetiva</a:t>
            </a:r>
            <a:r>
              <a:rPr lang="pt-BR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algn="l"/>
            <a:endParaRPr lang="pt-BR" sz="1200" b="0" i="0" dirty="0">
              <a:solidFill>
                <a:srgbClr val="1F1F1F"/>
              </a:solidFill>
              <a:effectLst/>
              <a:highlight>
                <a:srgbClr val="FFFFFF"/>
              </a:highlight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 Utilize recursos visuais:</a:t>
            </a:r>
            <a:r>
              <a:rPr lang="pt-BR" sz="2000" b="0" i="1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 Imagens, gráficos e tabelas podem ser utilizados para tornar sua apresentação mais atraente e facilitar a compreensão das informações pelo jurados.</a:t>
            </a:r>
          </a:p>
          <a:p>
            <a:pPr algn="l"/>
            <a:endParaRPr lang="pt-BR" sz="1200" b="0" i="0" dirty="0">
              <a:solidFill>
                <a:srgbClr val="1F1F1F"/>
              </a:solidFill>
              <a:effectLst/>
              <a:highlight>
                <a:srgbClr val="FFFFFF"/>
              </a:highlight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 Mantenha o foco:</a:t>
            </a:r>
            <a:r>
              <a:rPr lang="pt-BR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pt-BR" sz="2000" b="0" i="1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Certifique-se de que sua apresentação esteja focada nos pontos mais importantes do seu projeto e que demonstre claramente como ele se encaixa nos critérios de avaliação do prêmio e na categoria escolhida</a:t>
            </a:r>
            <a:r>
              <a:rPr lang="pt-BR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1200" b="1" i="1" dirty="0">
                <a:solidFill>
                  <a:srgbClr val="FF0000"/>
                </a:solidFill>
                <a:ea typeface="Roboto" pitchFamily="2" charset="0"/>
                <a:cs typeface="Arial" panose="020B0604020202020204" pitchFamily="34" charset="0"/>
              </a:rPr>
              <a:t>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Antes de enviar para a comissão organizadora, apresente o projeto para pessoas que não conhecem o conteúdo e veja se foi bem compreendido.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Tenha certeza que não faltaram informações.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Inclua documentos e dados que validem as informações declaradas.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Use fotos e imagens para ilustrar e deixar sua apresentação mais dinâmica.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Preencha um arquivo para cada projeto inscrito e envie à Comissão Organizadora.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086FFF1-D096-DF8E-226F-4096028380A7}"/>
              </a:ext>
            </a:extLst>
          </p:cNvPr>
          <p:cNvSpPr txBox="1"/>
          <p:nvPr/>
        </p:nvSpPr>
        <p:spPr>
          <a:xfrm>
            <a:off x="4158721" y="260648"/>
            <a:ext cx="3874558" cy="733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4165" b="1" i="1" dirty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Edição 2025</a:t>
            </a:r>
          </a:p>
        </p:txBody>
      </p:sp>
    </p:spTree>
    <p:extLst>
      <p:ext uri="{BB962C8B-B14F-4D97-AF65-F5344CB8AC3E}">
        <p14:creationId xmlns:p14="http://schemas.microsoft.com/office/powerpoint/2010/main" val="95280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39416" y="1556792"/>
            <a:ext cx="10225136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</a:pPr>
            <a:r>
              <a:rPr lang="pt-BR" sz="2000" b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Vídeo Complementar: Apresentação do Projeto</a:t>
            </a:r>
            <a:br>
              <a:rPr lang="pt-BR" b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</a:br>
            <a:endParaRPr lang="pt-BR" sz="1100" b="1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BR" sz="2000" b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Foco no Essencial: </a:t>
            </a: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Apresente o projeto, destacando os pontos mais relevantes e seu impacto</a:t>
            </a:r>
            <a:r>
              <a:rPr lang="pt-BR" sz="2000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pt-BR" sz="2000" b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Depoimento: </a:t>
            </a: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Utilize um discurso simples e direto, transmitindo a paixão e o entusiasmo pelo projeto</a:t>
            </a:r>
            <a:r>
              <a:rPr lang="pt-BR" sz="2000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pt-BR" sz="2000" b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Qualidade de Áudio e Vídeo</a:t>
            </a:r>
            <a:r>
              <a:rPr lang="pt-BR" sz="2000" b="1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: </a:t>
            </a: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Certifique-se de que o áudio esteja claro e o vídeo nítido para uma ótima experiência.</a:t>
            </a:r>
          </a:p>
          <a:p>
            <a:pPr algn="l">
              <a:spcBef>
                <a:spcPts val="600"/>
              </a:spcBef>
            </a:pPr>
            <a:endParaRPr lang="pt-BR" sz="2000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pt-BR" sz="2000" b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Dicas para um Vídeo de Sucesso:</a:t>
            </a:r>
          </a:p>
          <a:p>
            <a:pPr algn="just">
              <a:spcBef>
                <a:spcPts val="600"/>
              </a:spcBef>
            </a:pPr>
            <a:r>
              <a:rPr lang="pt-BR" sz="2000" b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Antes de gravar: </a:t>
            </a: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Crie um roteiro conciso que aborde os pontos-chave do projeto.</a:t>
            </a:r>
          </a:p>
          <a:p>
            <a:pPr algn="just">
              <a:spcBef>
                <a:spcPts val="600"/>
              </a:spcBef>
            </a:pPr>
            <a:r>
              <a:rPr lang="pt-BR" sz="2000" b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Entusiasmo: </a:t>
            </a: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Demonstre paixão pelo projeto e transmita a mensagem com convicção.</a:t>
            </a:r>
          </a:p>
          <a:p>
            <a:pPr algn="just">
              <a:spcBef>
                <a:spcPts val="600"/>
              </a:spcBef>
            </a:pPr>
            <a:r>
              <a:rPr lang="pt-BR" sz="2000" b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Lembre-se: </a:t>
            </a:r>
            <a:r>
              <a:rPr lang="pt-BR" sz="20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Este vídeo é uma oportunidade única de mostrar a personalidade e o impacto real do seu projeto. Invista tempo e cuidado para impressionar os jurados.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B788EAA-6435-FE0C-A203-CEDA61ED1DFA}"/>
              </a:ext>
            </a:extLst>
          </p:cNvPr>
          <p:cNvSpPr txBox="1"/>
          <p:nvPr/>
        </p:nvSpPr>
        <p:spPr>
          <a:xfrm>
            <a:off x="4158721" y="260648"/>
            <a:ext cx="3874558" cy="733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4165" b="1" i="1" dirty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Edição 2025</a:t>
            </a:r>
          </a:p>
        </p:txBody>
      </p:sp>
    </p:spTree>
    <p:extLst>
      <p:ext uri="{BB962C8B-B14F-4D97-AF65-F5344CB8AC3E}">
        <p14:creationId xmlns:p14="http://schemas.microsoft.com/office/powerpoint/2010/main" val="295968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769519" y="463432"/>
            <a:ext cx="8684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3600" b="1" i="1" dirty="0">
                <a:solidFill>
                  <a:schemeClr val="accent1">
                    <a:lumMod val="75000"/>
                  </a:schemeClr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Slide 1: Resumo Obrigatório do Projeto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48987" y="1412849"/>
            <a:ext cx="10116619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20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Nome do Projeto:</a:t>
            </a:r>
            <a:r>
              <a:rPr lang="pt-BR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 [Insira o nome do seu projeto aqui]</a:t>
            </a:r>
          </a:p>
          <a:p>
            <a:pPr algn="l">
              <a:lnSpc>
                <a:spcPct val="150000"/>
              </a:lnSpc>
            </a:pPr>
            <a:r>
              <a:rPr lang="pt-BR" sz="20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Objetivo do Projeto:</a:t>
            </a:r>
            <a:r>
              <a:rPr lang="pt-BR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 [Insira um resumo descritivo do objetivo do seu projeto aqui]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7BAC6C4-DD7C-E9D1-C49B-AA2D2AF30A35}"/>
              </a:ext>
            </a:extLst>
          </p:cNvPr>
          <p:cNvSpPr txBox="1"/>
          <p:nvPr/>
        </p:nvSpPr>
        <p:spPr>
          <a:xfrm>
            <a:off x="748987" y="2556453"/>
            <a:ext cx="10725168" cy="1745093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8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Tópicos com as Principais Ações:</a:t>
            </a:r>
            <a:endParaRPr lang="pt-BR" sz="1800" b="0" i="0" dirty="0">
              <a:solidFill>
                <a:srgbClr val="1F1F1F"/>
              </a:solidFill>
              <a:effectLst/>
              <a:highlight>
                <a:srgbClr val="FFFFFF"/>
              </a:highlight>
            </a:endParaRP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[Ação 1]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[Ação 2]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[Ação 3]</a:t>
            </a:r>
          </a:p>
          <a:p>
            <a:pPr algn="l">
              <a:lnSpc>
                <a:spcPct val="150000"/>
              </a:lnSpc>
            </a:pPr>
            <a:r>
              <a:rPr lang="pt-BR" sz="18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Principais Resultados:</a:t>
            </a:r>
            <a:endParaRPr lang="pt-BR" sz="1800" b="0" i="0" dirty="0">
              <a:solidFill>
                <a:srgbClr val="1F1F1F"/>
              </a:solidFill>
              <a:effectLst/>
              <a:highlight>
                <a:srgbClr val="FFFFFF"/>
              </a:highlight>
            </a:endParaRP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[Resultado 1]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[Resultado 2]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[Resultado 3]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E0E61ED-C351-DCB4-8B34-A46F407BC92F}"/>
              </a:ext>
            </a:extLst>
          </p:cNvPr>
          <p:cNvSpPr txBox="1"/>
          <p:nvPr/>
        </p:nvSpPr>
        <p:spPr>
          <a:xfrm>
            <a:off x="748987" y="4797152"/>
            <a:ext cx="4410909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8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ODS principal:</a:t>
            </a:r>
            <a:endParaRPr lang="pt-BR" sz="1800" b="0" i="0" dirty="0">
              <a:solidFill>
                <a:srgbClr val="1F1F1F"/>
              </a:solidFill>
              <a:effectLst/>
              <a:highlight>
                <a:srgbClr val="FFFFFF"/>
              </a:highlight>
            </a:endParaRP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8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</a:rPr>
              <a:t>[Objetivo de Desenvolvimento Sustentável ao qual o projeto está alinhado]</a:t>
            </a:r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E066941-C35C-27AE-4013-63FAFB4195F8}"/>
              </a:ext>
            </a:extLst>
          </p:cNvPr>
          <p:cNvSpPr txBox="1"/>
          <p:nvPr/>
        </p:nvSpPr>
        <p:spPr>
          <a:xfrm>
            <a:off x="5951984" y="4477193"/>
            <a:ext cx="568863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400" b="1" dirty="0"/>
              <a:t>Observações:</a:t>
            </a:r>
          </a:p>
          <a:p>
            <a:pPr algn="just"/>
            <a:r>
              <a:rPr lang="pt-BR" sz="1400" dirty="0"/>
              <a:t>Este slide deve ser utilizado como base para o resumo do seu projeto.</a:t>
            </a:r>
          </a:p>
          <a:p>
            <a:pPr algn="just"/>
            <a:r>
              <a:rPr lang="pt-BR" sz="1400" dirty="0"/>
              <a:t>Certifique-se de incluir todas as informações solicitadas no regulamento do prêmio.</a:t>
            </a:r>
          </a:p>
          <a:p>
            <a:pPr algn="just"/>
            <a:r>
              <a:rPr lang="pt-BR" sz="14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Para destacar a ODS principal ao qual o projeto está alinhado, você pode utilizar a cor oficial da ODS ou incluir o logotipo da ODS.</a:t>
            </a:r>
          </a:p>
          <a:p>
            <a:pPr algn="just"/>
            <a:r>
              <a:rPr lang="pt-BR" sz="14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Você também pode utilizar ícones para representar as principais ações do seu projeto.</a:t>
            </a:r>
          </a:p>
          <a:p>
            <a:pPr algn="ctr"/>
            <a:r>
              <a:rPr lang="pt-BR" sz="1400" b="1" i="0" dirty="0">
                <a:solidFill>
                  <a:srgbClr val="C00000"/>
                </a:solidFill>
                <a:effectLst/>
                <a:highlight>
                  <a:srgbClr val="FFFFFF"/>
                </a:highlight>
                <a:latin typeface="Google Sans"/>
              </a:rPr>
              <a:t>Lembre-se:</a:t>
            </a:r>
            <a:r>
              <a:rPr lang="pt-BR" sz="1400" b="0" i="0" dirty="0">
                <a:solidFill>
                  <a:srgbClr val="C00000"/>
                </a:solidFill>
                <a:effectLst/>
                <a:highlight>
                  <a:srgbClr val="FFFFFF"/>
                </a:highlight>
                <a:latin typeface="Google Sans"/>
              </a:rPr>
              <a:t> Este slide é a primeira impressão que os jurados terão do seu projeto, portanto, capriche na apresentação!</a:t>
            </a:r>
            <a:endParaRPr lang="pt-BR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04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199456" y="1052736"/>
            <a:ext cx="9073008" cy="4374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b="1" i="1" dirty="0">
                <a:solidFill>
                  <a:prstClr val="black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Dicas para conteúdo do Case: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i="1" dirty="0">
              <a:solidFill>
                <a:prstClr val="black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Porque fez o projeto?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Qual necessidade que a empresa detectou?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Explique o cenário quando começaram o projeto: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Demais informações, imagens, gráficos, tabelas, documentos comprobatórios e outros elementos que a empresa julgar necessário.</a:t>
            </a:r>
            <a:endParaRPr lang="pt-BR" dirty="0">
              <a:solidFill>
                <a:prstClr val="black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18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343472" y="1340768"/>
            <a:ext cx="8455907" cy="1604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b="1" i="1" dirty="0">
                <a:solidFill>
                  <a:prstClr val="black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Dicas para conteúdo do Case: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i="1" dirty="0">
              <a:solidFill>
                <a:prstClr val="black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Quais os objetivos do projeto?</a:t>
            </a:r>
          </a:p>
        </p:txBody>
      </p:sp>
    </p:spTree>
    <p:extLst>
      <p:ext uri="{BB962C8B-B14F-4D97-AF65-F5344CB8AC3E}">
        <p14:creationId xmlns:p14="http://schemas.microsoft.com/office/powerpoint/2010/main" val="145301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199456" y="1340768"/>
            <a:ext cx="8455907" cy="2528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b="1" i="1" dirty="0">
                <a:solidFill>
                  <a:prstClr val="black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Dicas para conteúdo do Case: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i="1" dirty="0">
              <a:solidFill>
                <a:prstClr val="black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Quais as metas que estipularam para o projeto?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Já alcançaram as metas? Comente.</a:t>
            </a:r>
          </a:p>
        </p:txBody>
      </p:sp>
    </p:spTree>
    <p:extLst>
      <p:ext uri="{BB962C8B-B14F-4D97-AF65-F5344CB8AC3E}">
        <p14:creationId xmlns:p14="http://schemas.microsoft.com/office/powerpoint/2010/main" val="1112174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415480" y="1484784"/>
            <a:ext cx="8455907" cy="2528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b="1" i="1" dirty="0">
                <a:solidFill>
                  <a:prstClr val="black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Dicas para conteúdo do Case: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i="1" dirty="0">
              <a:solidFill>
                <a:prstClr val="black"/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Como foi o planejamento ? 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Quais as etapas de desenvolvimento do projeto?</a:t>
            </a:r>
          </a:p>
        </p:txBody>
      </p:sp>
    </p:spTree>
    <p:extLst>
      <p:ext uri="{BB962C8B-B14F-4D97-AF65-F5344CB8AC3E}">
        <p14:creationId xmlns:p14="http://schemas.microsoft.com/office/powerpoint/2010/main" val="224838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2957</TotalTime>
  <Words>2044</Words>
  <Application>Microsoft Office PowerPoint</Application>
  <PresentationFormat>Widescreen</PresentationFormat>
  <Paragraphs>572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22</vt:i4>
      </vt:variant>
    </vt:vector>
  </HeadingPairs>
  <TitlesOfParts>
    <vt:vector size="31" baseType="lpstr">
      <vt:lpstr>Aptos</vt:lpstr>
      <vt:lpstr>Aptos Display</vt:lpstr>
      <vt:lpstr>Arial</vt:lpstr>
      <vt:lpstr>Calibri</vt:lpstr>
      <vt:lpstr>Google Sans</vt:lpstr>
      <vt:lpstr>Roboto</vt:lpstr>
      <vt:lpstr>Times New Roman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Silmara Roberta Balhes</dc:creator>
  <cp:lastModifiedBy>Silmara Balhes</cp:lastModifiedBy>
  <cp:revision>68</cp:revision>
  <cp:lastPrinted>2017-09-08T19:57:15Z</cp:lastPrinted>
  <dcterms:created xsi:type="dcterms:W3CDTF">2017-06-16T19:09:41Z</dcterms:created>
  <dcterms:modified xsi:type="dcterms:W3CDTF">2025-04-16T21:04:54Z</dcterms:modified>
</cp:coreProperties>
</file>