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22"/>
  </p:handoutMasterIdLst>
  <p:sldIdLst>
    <p:sldId id="279" r:id="rId2"/>
    <p:sldId id="268" r:id="rId3"/>
    <p:sldId id="258" r:id="rId4"/>
    <p:sldId id="271" r:id="rId5"/>
    <p:sldId id="259" r:id="rId6"/>
    <p:sldId id="270" r:id="rId7"/>
    <p:sldId id="272" r:id="rId8"/>
    <p:sldId id="273" r:id="rId9"/>
    <p:sldId id="274" r:id="rId10"/>
    <p:sldId id="275" r:id="rId11"/>
    <p:sldId id="277" r:id="rId12"/>
    <p:sldId id="284" r:id="rId13"/>
    <p:sldId id="285" r:id="rId14"/>
    <p:sldId id="290" r:id="rId15"/>
    <p:sldId id="286" r:id="rId16"/>
    <p:sldId id="287" r:id="rId17"/>
    <p:sldId id="288" r:id="rId18"/>
    <p:sldId id="289" r:id="rId19"/>
    <p:sldId id="291" r:id="rId20"/>
    <p:sldId id="292" r:id="rId21"/>
  </p:sldIdLst>
  <p:sldSz cx="12192000" cy="6858000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E54"/>
    <a:srgbClr val="0A6C6B"/>
    <a:srgbClr val="89BE47"/>
    <a:srgbClr val="004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90" autoAdjust="0"/>
    <p:restoredTop sz="94660"/>
  </p:normalViewPr>
  <p:slideViewPr>
    <p:cSldViewPr showGuides="1">
      <p:cViewPr varScale="1">
        <p:scale>
          <a:sx n="74" d="100"/>
          <a:sy n="74" d="100"/>
        </p:scale>
        <p:origin x="204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1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B972-4461-42D2-89BD-F02CC6B38453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082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E4205-39E9-42CC-B609-B0FB35CDD6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3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1"/>
            <a:ext cx="12204206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9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"/>
            <a:ext cx="12192000" cy="68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3472" y="1484784"/>
            <a:ext cx="874393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</a:t>
            </a:r>
            <a:r>
              <a:rPr lang="pt-BR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Apresente </a:t>
            </a:r>
            <a:r>
              <a:rPr lang="pt-BR" sz="2000" b="1" dirty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aqui os resultados (financeiros, institucionais, de desempenho, de economia de recursos)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Enriqueça o projeto com fotos e imagens para que possamos “ver”. Use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imagens, fotos, gráficos, tabelas,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documentos comprobatórios. Mostre o projeto para outras pessoas comentarem se entenderam sua apresentação.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51384" y="1052736"/>
            <a:ext cx="87439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Título – Arial 28 (negrito – itálico ou não)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51384" y="1988840"/>
            <a:ext cx="1080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Corpo do texto – Arial 20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9456" y="1700808"/>
            <a:ext cx="8784976" cy="255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 DE </a:t>
            </a: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INDICADORES</a:t>
            </a:r>
            <a:endParaRPr lang="pt-BR" sz="2000" b="1" i="1" kern="0" dirty="0">
              <a:solidFill>
                <a:srgbClr val="609E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empresa participante </a:t>
            </a:r>
            <a:r>
              <a:rPr lang="pt-B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 preencher </a:t>
            </a:r>
            <a:r>
              <a:rPr lang="pt-BR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quadros seguintes</a:t>
            </a:r>
            <a:r>
              <a:rPr lang="pt-BR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o máximo de indicadores </a:t>
            </a:r>
            <a:r>
              <a:rPr lang="pt-B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se apliquem às características do projeto inscrito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indicadores </a:t>
            </a:r>
            <a:r>
              <a:rPr lang="pt-BR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devem contemplar 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período de 12 meses (um ano). Caso o projeto seja inferior ou superior a 12 meses, deverão ser feitas </a:t>
            </a:r>
            <a:r>
              <a:rPr lang="pt-BR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estimativas ou cálculos 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adequar os </a:t>
            </a:r>
            <a:r>
              <a:rPr lang="pt-BR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dados 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período solicitado.  </a:t>
            </a:r>
            <a:endParaRPr lang="pt-BR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66765"/>
              </p:ext>
            </p:extLst>
          </p:nvPr>
        </p:nvGraphicFramePr>
        <p:xfrm>
          <a:off x="839416" y="2638947"/>
          <a:ext cx="10009112" cy="2518246"/>
        </p:xfrm>
        <a:graphic>
          <a:graphicData uri="http://schemas.openxmlformats.org/drawingml/2006/table">
            <a:tbl>
              <a:tblPr/>
              <a:tblGrid>
                <a:gridCol w="3345048"/>
                <a:gridCol w="833008"/>
                <a:gridCol w="1076668"/>
                <a:gridCol w="865956"/>
                <a:gridCol w="720080"/>
                <a:gridCol w="669328"/>
                <a:gridCol w="833008"/>
                <a:gridCol w="833008"/>
                <a:gridCol w="833008"/>
              </a:tblGrid>
              <a:tr h="6399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Toneladas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Economia de Energia 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energia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560.000,00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Produção de energia KW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984KW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consumo de m³ de água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5.000m³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11424" y="1196752"/>
            <a:ext cx="98650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valores relacionados ao projeto de sua empresa nas colunas com a descrição dos indicadores apurados.</a:t>
            </a: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de energia R$ 560.000,00/ Economia de consumo de H20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6679"/>
              </p:ext>
            </p:extLst>
          </p:nvPr>
        </p:nvGraphicFramePr>
        <p:xfrm>
          <a:off x="927186" y="2780928"/>
          <a:ext cx="10009112" cy="2376263"/>
        </p:xfrm>
        <a:graphic>
          <a:graphicData uri="http://schemas.openxmlformats.org/drawingml/2006/table">
            <a:tbl>
              <a:tblPr/>
              <a:tblGrid>
                <a:gridCol w="3345048"/>
                <a:gridCol w="833008"/>
                <a:gridCol w="833008"/>
                <a:gridCol w="833008"/>
                <a:gridCol w="833008"/>
                <a:gridCol w="833008"/>
                <a:gridCol w="833008"/>
                <a:gridCol w="833008"/>
                <a:gridCol w="833008"/>
              </a:tblGrid>
              <a:tr h="603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Redução nas Emissões de CO²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consumo combustível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380.000l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Árvores plantadas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700un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Emissão TON Co²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875 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927186" y="1252182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de combustível XXXXX litros/ Arvores plantadas XXXX unidades/ redução de XXX toneladas de CO2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81344"/>
              </p:ext>
            </p:extLst>
          </p:nvPr>
        </p:nvGraphicFramePr>
        <p:xfrm>
          <a:off x="634415" y="1412777"/>
          <a:ext cx="11150216" cy="3168351"/>
        </p:xfrm>
        <a:graphic>
          <a:graphicData uri="http://schemas.openxmlformats.org/drawingml/2006/table">
            <a:tbl>
              <a:tblPr/>
              <a:tblGrid>
                <a:gridCol w="3726403"/>
                <a:gridCol w="927977"/>
                <a:gridCol w="927977"/>
                <a:gridCol w="927977"/>
                <a:gridCol w="927977"/>
                <a:gridCol w="927977"/>
                <a:gridCol w="1126465"/>
                <a:gridCol w="1130089"/>
                <a:gridCol w="527374"/>
              </a:tblGrid>
              <a:tr h="5977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Reciclagem/ Descarte Correto Resíduos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45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Papel/ Papelão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 e Recapagem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Bateria/ Eletroeletrônico/ Chumbo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um/ano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Madeira/ Pallets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de cozinha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lubrificante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Plástico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Lâmpada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5159896" y="4581128"/>
            <a:ext cx="66247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Reciclagem de papelão XXX toneladas / pneu e recapagem XXX toneladas/ ano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82002"/>
              </p:ext>
            </p:extLst>
          </p:nvPr>
        </p:nvGraphicFramePr>
        <p:xfrm>
          <a:off x="767408" y="1268756"/>
          <a:ext cx="10441158" cy="3168356"/>
        </p:xfrm>
        <a:graphic>
          <a:graphicData uri="http://schemas.openxmlformats.org/drawingml/2006/table">
            <a:tbl>
              <a:tblPr/>
              <a:tblGrid>
                <a:gridCol w="3489438"/>
                <a:gridCol w="868965"/>
                <a:gridCol w="868965"/>
                <a:gridCol w="868965"/>
                <a:gridCol w="868965"/>
                <a:gridCol w="868965"/>
                <a:gridCol w="868965"/>
                <a:gridCol w="868965"/>
                <a:gridCol w="868965"/>
              </a:tblGrid>
              <a:tr h="4612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de Produtividade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Ganho Médio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do Tempo Operacional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Otimização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XXX*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Turnover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Retenção de Talentos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Horas de Treinamento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horas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Acidentes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Evolução de Acidentes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5303912" y="4437112"/>
            <a:ext cx="6480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Aumento de produtividade XX % ao ano/ Retenção de talentos XXX % ao anino / Acidentes – 40% / Investimento em treinamento XX horas/ ano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17828"/>
              </p:ext>
            </p:extLst>
          </p:nvPr>
        </p:nvGraphicFramePr>
        <p:xfrm>
          <a:off x="1055440" y="2708920"/>
          <a:ext cx="10270356" cy="2427728"/>
        </p:xfrm>
        <a:graphic>
          <a:graphicData uri="http://schemas.openxmlformats.org/drawingml/2006/table">
            <a:tbl>
              <a:tblPr/>
              <a:tblGrid>
                <a:gridCol w="3432356"/>
                <a:gridCol w="854750"/>
                <a:gridCol w="854750"/>
                <a:gridCol w="854750"/>
                <a:gridCol w="854750"/>
                <a:gridCol w="854750"/>
                <a:gridCol w="1094058"/>
                <a:gridCol w="822120"/>
                <a:gridCol w="648072"/>
              </a:tblGrid>
              <a:tr h="480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Doações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Alimentos/ Cestas básicas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3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Higiene e Álcool 70% em unidades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unidades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Brinquedos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unidades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Roupas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11424" y="1052736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Alimentos e cestas básicas doadas XXX toneladas/ Doação de álcool em gel e produtos de higiene XXX unidades/ XXX brinquedos e roupas doados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61247"/>
              </p:ext>
            </p:extLst>
          </p:nvPr>
        </p:nvGraphicFramePr>
        <p:xfrm>
          <a:off x="1055440" y="2636912"/>
          <a:ext cx="10009112" cy="2209795"/>
        </p:xfrm>
        <a:graphic>
          <a:graphicData uri="http://schemas.openxmlformats.org/drawingml/2006/table">
            <a:tbl>
              <a:tblPr/>
              <a:tblGrid>
                <a:gridCol w="3345048"/>
                <a:gridCol w="833008"/>
                <a:gridCol w="833008"/>
                <a:gridCol w="833008"/>
                <a:gridCol w="833008"/>
                <a:gridCol w="833008"/>
                <a:gridCol w="842840"/>
                <a:gridCol w="823176"/>
                <a:gridCol w="833008"/>
              </a:tblGrid>
              <a:tr h="623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Pessoas Impactadas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pessoas impactadas/ Projeto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reais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pessoas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Entidades beneficiadas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049744" y="1196752"/>
            <a:ext cx="100091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pessoas impactadas pelo projeto XXX / entidades beneficiadas XXXX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53118"/>
              </p:ext>
            </p:extLst>
          </p:nvPr>
        </p:nvGraphicFramePr>
        <p:xfrm>
          <a:off x="911424" y="2780928"/>
          <a:ext cx="10009112" cy="2067913"/>
        </p:xfrm>
        <a:graphic>
          <a:graphicData uri="http://schemas.openxmlformats.org/drawingml/2006/table">
            <a:tbl>
              <a:tblPr/>
              <a:tblGrid>
                <a:gridCol w="3345048"/>
                <a:gridCol w="833008"/>
                <a:gridCol w="833008"/>
                <a:gridCol w="833008"/>
                <a:gridCol w="833008"/>
                <a:gridCol w="833008"/>
                <a:gridCol w="833008"/>
                <a:gridCol w="833008"/>
                <a:gridCol w="833008"/>
              </a:tblGrid>
              <a:tr h="617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Saving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Custos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900747" y="1124744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 smtClean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projeto apresentou uma redução de XXXXXX reais em custos/  O Investimento no Projeto foi de XXX reais</a:t>
            </a:r>
            <a:endParaRPr lang="pt-BR" sz="20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rgbClr val="609E54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</a:t>
            </a:r>
            <a:r>
              <a:rPr lang="pt-BR" sz="4165" b="1" i="1" dirty="0">
                <a:solidFill>
                  <a:schemeClr val="accent4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pt-BR" sz="4165" b="1" i="1" dirty="0" smtClean="0">
                <a:solidFill>
                  <a:srgbClr val="609E54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2023</a:t>
            </a:r>
            <a:endParaRPr lang="pt-BR" sz="4165" b="1" i="1" dirty="0">
              <a:solidFill>
                <a:srgbClr val="609E54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8181" y="1753641"/>
            <a:ext cx="10116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Fique atento aos critérios de avaliação e às dicas descritas </a:t>
            </a:r>
            <a:r>
              <a:rPr lang="pt-BR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neste</a:t>
            </a:r>
            <a:r>
              <a:rPr lang="pt-BR" sz="22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modelo.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Siga o script sugerido.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Antes de enviar para a comissão organizadora, apresente o projeto para pessoas que não conhecem o conteúdo e veja se foi bem compreendido.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Tenha certeza que não faltaram informações.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Inclua documentos e dados que validem as informações declaradas.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Use fotos e imagens para ilustrar e deixar sua apresentação mais dinâmica</a:t>
            </a:r>
            <a:endParaRPr lang="pt-BR" sz="2200" i="1" dirty="0" smtClean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8181" y="4365104"/>
            <a:ext cx="106504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Ao final do seu projeto </a:t>
            </a:r>
            <a:r>
              <a:rPr lang="pt-BR" sz="20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– </a:t>
            </a:r>
            <a:r>
              <a:rPr 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preencha obrigatoriamente </a:t>
            </a:r>
            <a:r>
              <a:rPr lang="pt-BR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 </a:t>
            </a:r>
            <a:r>
              <a:rPr 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tabela de indicadores disponível neste modelo </a:t>
            </a:r>
            <a:r>
              <a:rPr lang="pt-BR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ou no regulamento do </a:t>
            </a:r>
            <a:r>
              <a:rPr lang="pt-BR" sz="20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9º Prêmio de Sustentabilidade do SETCESP</a:t>
            </a:r>
          </a:p>
        </p:txBody>
      </p:sp>
    </p:spTree>
    <p:extLst>
      <p:ext uri="{BB962C8B-B14F-4D97-AF65-F5344CB8AC3E}">
        <p14:creationId xmlns:p14="http://schemas.microsoft.com/office/powerpoint/2010/main" val="9528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27448" y="1700808"/>
            <a:ext cx="105131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Lembre-se de encerrar seu projeto com indicadores e informações relevantes sobre um futuro próximo que inclua a perenidade do projeto.</a:t>
            </a:r>
          </a:p>
          <a:p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Desejamos que tenha um ótimo resultado!</a:t>
            </a: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400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07061" y="1531108"/>
            <a:ext cx="7850903" cy="379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Nome da empresa</a:t>
            </a:r>
          </a:p>
          <a:p>
            <a:pPr algn="ctr"/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</a:p>
          <a:p>
            <a:pPr algn="ctr"/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Categoria do case</a:t>
            </a:r>
            <a:endParaRPr lang="pt-BR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41595" y="2132856"/>
            <a:ext cx="7381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Nome do responsável pelo case</a:t>
            </a:r>
            <a:endParaRPr lang="pt-BR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Cidade, ano</a:t>
            </a:r>
            <a:endParaRPr lang="pt-BR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5480" y="1484784"/>
            <a:ext cx="85279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</a:t>
            </a:r>
            <a:r>
              <a:rPr lang="pt-BR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Case:</a:t>
            </a:r>
            <a:endParaRPr lang="pt-BR" sz="2400" b="1" i="1" dirty="0" smtClean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</a:t>
            </a: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orque </a:t>
            </a:r>
            <a:r>
              <a:rPr lang="pt-BR" sz="2000" b="1" dirty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fez o projeto</a:t>
            </a: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?</a:t>
            </a:r>
            <a:endParaRPr lang="pt-BR" sz="2000" b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Qual </a:t>
            </a:r>
            <a:r>
              <a:rPr lang="pt-BR" sz="2000" b="1" dirty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necessidade que a empresa detectou</a:t>
            </a: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?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Explique o cenário quando começaram o projeto;</a:t>
            </a:r>
            <a:endParaRPr lang="pt-BR" sz="2000" b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Demais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informações, imagens, gráficos,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tabelas, documentos comprobatórios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 outros elementos que a empresa julgar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necessário.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15480" y="1484784"/>
            <a:ext cx="8455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</a:t>
            </a:r>
            <a:r>
              <a:rPr lang="pt-BR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os objetivos </a:t>
            </a:r>
            <a:r>
              <a:rPr lang="pt-BR" sz="2000" b="1" dirty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 </a:t>
            </a: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projeto?</a:t>
            </a:r>
            <a:endParaRPr lang="pt-BR" sz="2000" b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15480" y="1484784"/>
            <a:ext cx="8455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</a:t>
            </a:r>
            <a:r>
              <a:rPr lang="pt-BR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as metas que estipularam para o projeto?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Já alcançaram as metas? Comente.</a:t>
            </a:r>
          </a:p>
        </p:txBody>
      </p:sp>
    </p:spTree>
    <p:extLst>
      <p:ext uri="{BB962C8B-B14F-4D97-AF65-F5344CB8AC3E}">
        <p14:creationId xmlns:p14="http://schemas.microsoft.com/office/powerpoint/2010/main" val="11121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15480" y="1484784"/>
            <a:ext cx="8455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</a:t>
            </a:r>
            <a:r>
              <a:rPr lang="pt-BR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Como foi o planejamento ?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as etapas de desenvolvimento do projeto?</a:t>
            </a:r>
            <a:endParaRPr lang="pt-BR" sz="2000" b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84509" y="1484784"/>
            <a:ext cx="8455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</a:t>
            </a:r>
            <a:r>
              <a:rPr lang="pt-BR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Comente como avaliaram os resultados?</a:t>
            </a:r>
            <a:b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609E5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Dê exemplos do antes e depois da implantação do projeto</a:t>
            </a:r>
            <a:endParaRPr lang="pt-BR" sz="2000" b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Use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imagens,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fotos, gráficos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tabelas, documentos comprobatórios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 outros elementos que a empresa julgar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necessário.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872</Words>
  <Application>Microsoft Office PowerPoint</Application>
  <PresentationFormat>Widescreen</PresentationFormat>
  <Paragraphs>503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Silmara Roberta Balhes</dc:creator>
  <cp:lastModifiedBy>Silmara Balhes</cp:lastModifiedBy>
  <cp:revision>59</cp:revision>
  <cp:lastPrinted>2017-09-08T19:57:15Z</cp:lastPrinted>
  <dcterms:created xsi:type="dcterms:W3CDTF">2017-06-16T19:09:41Z</dcterms:created>
  <dcterms:modified xsi:type="dcterms:W3CDTF">2023-04-17T18:47:12Z</dcterms:modified>
</cp:coreProperties>
</file>